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8" r:id="rId4"/>
    <p:sldId id="282" r:id="rId5"/>
    <p:sldId id="285" r:id="rId6"/>
    <p:sldId id="28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200"/>
    <a:srgbClr val="00933B"/>
    <a:srgbClr val="FFBA0D"/>
    <a:srgbClr val="A47100"/>
    <a:srgbClr val="003333"/>
    <a:srgbClr val="C9DD0A"/>
    <a:srgbClr val="FFB100"/>
    <a:srgbClr val="C9D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8" autoAdjust="0"/>
    <p:restoredTop sz="96894" autoAdjust="0"/>
  </p:normalViewPr>
  <p:slideViewPr>
    <p:cSldViewPr>
      <p:cViewPr>
        <p:scale>
          <a:sx n="120" d="100"/>
          <a:sy n="120" d="100"/>
        </p:scale>
        <p:origin x="-168" y="-528"/>
      </p:cViewPr>
      <p:guideLst>
        <p:guide orient="horz" pos="2160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868B6F-6F5D-4218-8BBC-162A75434B54}" type="datetimeFigureOut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DFD4EB-40D9-49E9-8F66-AF25D6722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3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8C401-5ED5-4782-8A14-CAC87F01DE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8C401-5ED5-4782-8A14-CAC87F01DE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8C401-5ED5-4782-8A14-CAC87F01DE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485F-B2F3-4EC7-A19C-60F9461BF265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F0C8-FAF6-406D-AE6F-C0970B7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316F-2524-415C-9415-B1BA43D7A84A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8E5B-E4AA-4691-B296-C5F4F1CA8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26F4-7491-43F1-BFE8-441BD3024344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B92E-1972-4373-8831-9A2EDD528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8E5A-8EE3-4E09-803F-D9DD77F54026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C5B5-0831-41FC-A1F4-32E9045F5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8A33-FF90-494D-B629-FA3CAC041E3E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2D21-85A9-4759-9D6B-761C63E33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432C-51F5-48E7-BC17-497636086865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9F09-B31B-4415-AC19-8A6BCF054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D027-1B9E-40C1-92C6-33B1E34C6C6C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F48F-DAE1-4930-9996-31DDC5C8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F283-A73D-4E52-8EFB-8CC921AF53B3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9293-D77E-4431-938E-5DA4F1E5A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E11-AF04-43C5-B787-AF172D501E89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208A-59D0-43A2-AEDE-3512A7D91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C5A5-4F34-4797-915A-B2BC3FA95837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802D-C7C5-430B-A714-6F1ED9901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4E78-F3FA-4243-B387-2361F7EE89F2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5469-5B6A-4DFE-9608-AB285EE5A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8E74CE-280E-492D-B1E4-BEB162FFA09C}" type="datetime1">
              <a:rPr lang="ru-RU"/>
              <a:pPr>
                <a:defRPr/>
              </a:pPr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A3420-9A0B-404F-BCCA-D3FFA2EE4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lva@aptekamo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41438"/>
            <a:ext cx="9144000" cy="158273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33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IT-</a:t>
            </a:r>
            <a:r>
              <a:rPr lang="ru-RU" sz="3200" b="1" dirty="0" smtClean="0">
                <a:solidFill>
                  <a:srgbClr val="003333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решения для </a:t>
            </a:r>
            <a:r>
              <a:rPr lang="ru-RU" sz="3200" b="1" dirty="0" smtClean="0">
                <a:solidFill>
                  <a:srgbClr val="003333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населения в области фармации</a:t>
            </a:r>
            <a:endParaRPr lang="ru-RU" sz="3200" b="1" dirty="0" smtClean="0">
              <a:solidFill>
                <a:srgbClr val="003333"/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450056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Лактионов Василий Алексеевич</a:t>
            </a:r>
          </a:p>
          <a:p>
            <a:pPr algn="ctr"/>
            <a:r>
              <a:rPr lang="ru-RU" dirty="0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директор </a:t>
            </a:r>
            <a:r>
              <a:rPr lang="ru-RU" dirty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по ИТ </a:t>
            </a:r>
            <a:r>
              <a:rPr lang="ru-RU" dirty="0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ООО «</a:t>
            </a:r>
            <a:r>
              <a:rPr lang="ru-RU" dirty="0" err="1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АСофт</a:t>
            </a:r>
            <a:r>
              <a:rPr lang="ru-RU" dirty="0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XXI</a:t>
            </a:r>
            <a:r>
              <a:rPr lang="ru-RU" dirty="0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сайт </a:t>
            </a:r>
            <a:r>
              <a:rPr lang="en-US" dirty="0" err="1" smtClean="0">
                <a:solidFill>
                  <a:srgbClr val="003333"/>
                </a:solidFill>
                <a:latin typeface="Corbel" pitchFamily="34" charset="0"/>
                <a:cs typeface="Tahoma" pitchFamily="34" charset="0"/>
              </a:rPr>
              <a:t>AptekaMos.ru</a:t>
            </a:r>
            <a:endParaRPr lang="ru-RU" dirty="0">
              <a:solidFill>
                <a:srgbClr val="003333"/>
              </a:solidFill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AptekaMos.ru</a:t>
            </a:r>
            <a:endParaRPr lang="ru-RU" sz="3200" dirty="0">
              <a:solidFill>
                <a:srgbClr val="003333"/>
              </a:solidFill>
              <a:latin typeface="Corbel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15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971600" y="2355047"/>
            <a:ext cx="7560840" cy="7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>
              <a:buClr>
                <a:srgbClr val="00933B"/>
              </a:buClr>
              <a:buSzPct val="130000"/>
            </a:pPr>
            <a:r>
              <a:rPr lang="ru-RU" sz="2400" dirty="0" smtClean="0">
                <a:latin typeface="Corbel" pitchFamily="34" charset="0"/>
                <a:cs typeface="Consolas" pitchFamily="49" charset="0"/>
              </a:rPr>
              <a:t>Основная цель сайта – помочь населению найти и купить лекарства в аптеках Москвы, МО и др. регионов</a:t>
            </a:r>
            <a:endParaRPr lang="ru-RU" sz="2400" dirty="0" smtClean="0">
              <a:latin typeface="Corbel" pitchFamily="34" charset="0"/>
              <a:cs typeface="Consolas" pitchFamily="49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342397" y="3454475"/>
            <a:ext cx="6830003" cy="16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0" bIns="46800" anchor="t">
            <a:spAutoFit/>
          </a:bodyPr>
          <a:lstStyle/>
          <a:p>
            <a:pPr>
              <a:lnSpc>
                <a:spcPct val="150000"/>
              </a:lnSpc>
              <a:buClr>
                <a:srgbClr val="00933B"/>
              </a:buClr>
              <a:buSzPct val="130000"/>
            </a:pPr>
            <a:r>
              <a:rPr lang="ru-RU" dirty="0" smtClean="0">
                <a:latin typeface="Corbel" pitchFamily="34" charset="0"/>
                <a:cs typeface="Consolas" pitchFamily="49" charset="0"/>
              </a:rPr>
              <a:t>Немного статистики: </a:t>
            </a:r>
            <a:endParaRPr lang="ru-RU" dirty="0" smtClean="0">
              <a:latin typeface="Corbel" pitchFamily="34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A47100"/>
                </a:solidFill>
                <a:cs typeface="Consolas" pitchFamily="49" charset="0"/>
              </a:rPr>
              <a:t>1 млн.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 посетителей в месяц в среднем за последние полгода</a:t>
            </a:r>
            <a:endParaRPr lang="ru-RU" dirty="0" smtClean="0">
              <a:latin typeface="Corbel" pitchFamily="34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за год на </a:t>
            </a:r>
            <a:r>
              <a:rPr lang="ru-RU" b="1" dirty="0">
                <a:solidFill>
                  <a:srgbClr val="A47100"/>
                </a:solidFill>
                <a:cs typeface="Consolas" pitchFamily="49" charset="0"/>
              </a:rPr>
              <a:t>2</a:t>
            </a:r>
            <a:r>
              <a:rPr lang="ru-RU" b="1" dirty="0" smtClean="0">
                <a:solidFill>
                  <a:srgbClr val="A47100"/>
                </a:solidFill>
                <a:cs typeface="Consolas" pitchFamily="49" charset="0"/>
              </a:rPr>
              <a:t>0</a:t>
            </a:r>
            <a:r>
              <a:rPr lang="en-US" b="1" dirty="0" smtClean="0">
                <a:solidFill>
                  <a:srgbClr val="A47100"/>
                </a:solidFill>
                <a:cs typeface="Consolas" pitchFamily="49" charset="0"/>
              </a:rPr>
              <a:t>%</a:t>
            </a: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выросло к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ол-во аптек, сотрудничающих с сайтом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A47100"/>
                </a:solidFill>
                <a:cs typeface="Consolas" pitchFamily="49" charset="0"/>
              </a:rPr>
              <a:t>7,5 млн.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 позиций в аптечной рознице, доступной на сайте</a:t>
            </a:r>
            <a:endParaRPr lang="ru-RU" dirty="0" smtClean="0">
              <a:latin typeface="Corbel" pitchFamily="34" charset="0"/>
              <a:cs typeface="Consolas" pitchFamily="49" charset="0"/>
            </a:endParaRPr>
          </a:p>
        </p:txBody>
      </p:sp>
      <p:pic>
        <p:nvPicPr>
          <p:cNvPr id="2" name="Изображение 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73" y="1491967"/>
            <a:ext cx="2214571" cy="568881"/>
          </a:xfrm>
          <a:prstGeom prst="rect">
            <a:avLst/>
          </a:prstGeom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971600" y="5595407"/>
            <a:ext cx="7560840" cy="7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>
              <a:buClr>
                <a:srgbClr val="00933B"/>
              </a:buClr>
              <a:buSzPct val="130000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Apteka</a:t>
            </a:r>
            <a:r>
              <a:rPr lang="en-US" sz="2400" dirty="0" err="1" smtClean="0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Mos.</a:t>
            </a:r>
            <a:r>
              <a:rPr lang="en-US" sz="2400" dirty="0" err="1" smtClean="0">
                <a:solidFill>
                  <a:srgbClr val="215968"/>
                </a:solidFill>
                <a:latin typeface="Corbel" pitchFamily="34" charset="0"/>
                <a:cs typeface="Consolas" pitchFamily="49" charset="0"/>
              </a:rPr>
              <a:t>ru</a:t>
            </a:r>
            <a:r>
              <a:rPr lang="ru-RU" sz="2400" dirty="0" smtClean="0">
                <a:latin typeface="Corbel" pitchFamily="34" charset="0"/>
                <a:cs typeface="Consolas" pitchFamily="49" charset="0"/>
              </a:rPr>
              <a:t> является независимым ресурсом, т.е. не корпоративным сайтом какой-либо аптечной сети</a:t>
            </a:r>
            <a:endParaRPr lang="ru-RU" sz="2400" dirty="0" smtClean="0">
              <a:latin typeface="Corbel" pitchFamily="34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Мобильные приложения </a:t>
            </a:r>
            <a:r>
              <a:rPr lang="ru-RU" sz="3200" dirty="0" err="1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АптекаМос</a:t>
            </a:r>
            <a:endParaRPr lang="ru-RU" sz="3200" dirty="0">
              <a:solidFill>
                <a:srgbClr val="003333"/>
              </a:solidFill>
              <a:latin typeface="Corbel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15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339752" y="3084419"/>
            <a:ext cx="1656184" cy="4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 algn="ctr">
              <a:buClr>
                <a:srgbClr val="00933B"/>
              </a:buClr>
              <a:buSzPct val="130000"/>
            </a:pPr>
            <a:r>
              <a:rPr lang="ru-RU" sz="2400" dirty="0" err="1" smtClean="0">
                <a:solidFill>
                  <a:srgbClr val="215968"/>
                </a:solidFill>
                <a:latin typeface="Corbel" pitchFamily="34" charset="0"/>
                <a:cs typeface="Consolas" pitchFamily="49" charset="0"/>
              </a:rPr>
              <a:t>Аптека</a:t>
            </a:r>
            <a:r>
              <a:rPr lang="ru-RU" sz="2400" dirty="0" err="1" smtClean="0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Мос</a:t>
            </a:r>
            <a:endParaRPr lang="ru-RU" sz="2400" dirty="0" smtClean="0">
              <a:solidFill>
                <a:srgbClr val="FF0000"/>
              </a:solidFill>
              <a:latin typeface="Corbel" pitchFamily="34" charset="0"/>
              <a:cs typeface="Consolas" pitchFamily="49" charset="0"/>
            </a:endParaRPr>
          </a:p>
        </p:txBody>
      </p:sp>
      <p:pic>
        <p:nvPicPr>
          <p:cNvPr id="5" name="Изображение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12211"/>
            <a:ext cx="1800200" cy="1800200"/>
          </a:xfrm>
          <a:prstGeom prst="roundRect">
            <a:avLst/>
          </a:prstGeom>
        </p:spPr>
      </p:pic>
      <p:pic>
        <p:nvPicPr>
          <p:cNvPr id="6" name="Изображение 5" descr="1024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04" y="1212211"/>
            <a:ext cx="1800000" cy="1800000"/>
          </a:xfrm>
          <a:prstGeom prst="roundRect">
            <a:avLst/>
          </a:prstGeom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292080" y="3084419"/>
            <a:ext cx="2232248" cy="4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 algn="ctr">
              <a:buClr>
                <a:srgbClr val="00933B"/>
              </a:buClr>
              <a:buSzPct val="130000"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Аптека</a:t>
            </a:r>
            <a:r>
              <a:rPr lang="ru-RU" sz="2400" dirty="0" err="1" smtClean="0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Мос.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Лайт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Corbel" pitchFamily="34" charset="0"/>
              <a:cs typeface="Consolas" pitchFamily="49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971600" y="3861048"/>
            <a:ext cx="7560840" cy="115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>
              <a:buClr>
                <a:srgbClr val="00933B"/>
              </a:buClr>
              <a:buSzPct val="130000"/>
            </a:pPr>
            <a:r>
              <a:rPr lang="ru-RU" sz="2400" dirty="0" smtClean="0">
                <a:latin typeface="Corbel" pitchFamily="34" charset="0"/>
                <a:cs typeface="Consolas" pitchFamily="49" charset="0"/>
              </a:rPr>
              <a:t>Основное конкурентное преимущество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Apteka</a:t>
            </a:r>
            <a:r>
              <a:rPr lang="en-US" sz="2400" dirty="0" err="1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Mos.</a:t>
            </a:r>
            <a:r>
              <a:rPr lang="en-US" sz="2400" dirty="0" err="1">
                <a:solidFill>
                  <a:srgbClr val="215968"/>
                </a:solidFill>
                <a:latin typeface="Corbel" pitchFamily="34" charset="0"/>
                <a:cs typeface="Consolas" pitchFamily="49" charset="0"/>
              </a:rPr>
              <a:t>ru</a:t>
            </a:r>
            <a:r>
              <a:rPr lang="en-US" sz="2400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sz="2400" dirty="0" smtClean="0">
                <a:latin typeface="Corbel" pitchFamily="34" charset="0"/>
                <a:cs typeface="Consolas" pitchFamily="49" charset="0"/>
              </a:rPr>
              <a:t>и его мобильных приложений – возможность сравнивать цены в более чем </a:t>
            </a:r>
            <a:r>
              <a:rPr lang="ru-RU" sz="2400" b="1" dirty="0" smtClean="0">
                <a:solidFill>
                  <a:srgbClr val="A47100"/>
                </a:solidFill>
                <a:cs typeface="Consolas" pitchFamily="49" charset="0"/>
              </a:rPr>
              <a:t>1700</a:t>
            </a:r>
            <a:r>
              <a:rPr lang="ru-RU" sz="2400" dirty="0" smtClean="0">
                <a:latin typeface="Corbel" pitchFamily="34" charset="0"/>
                <a:cs typeface="Consolas" pitchFamily="49" charset="0"/>
              </a:rPr>
              <a:t> аптеках разных аптечных сетей</a:t>
            </a:r>
            <a:endParaRPr lang="ru-RU" sz="2400" dirty="0" smtClean="0">
              <a:latin typeface="Corbel" pitchFamily="34" charset="0"/>
              <a:cs typeface="Consolas" pitchFamily="49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71600" y="5307375"/>
            <a:ext cx="7560840" cy="7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>
              <a:buClr>
                <a:srgbClr val="00933B"/>
              </a:buClr>
              <a:buSzPct val="130000"/>
            </a:pPr>
            <a:r>
              <a:rPr lang="ru-RU" sz="2400" dirty="0" smtClean="0">
                <a:latin typeface="Corbel" pitchFamily="34" charset="0"/>
                <a:cs typeface="Consolas" pitchFamily="49" charset="0"/>
              </a:rPr>
              <a:t>Мобильными приложениями и сайтом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Apteka</a:t>
            </a:r>
            <a:r>
              <a:rPr lang="en-US" sz="2400" dirty="0" err="1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Mos.</a:t>
            </a:r>
            <a:r>
              <a:rPr lang="en-US" sz="2400" dirty="0" err="1">
                <a:solidFill>
                  <a:srgbClr val="215968"/>
                </a:solidFill>
                <a:latin typeface="Corbel" pitchFamily="34" charset="0"/>
                <a:cs typeface="Consolas" pitchFamily="49" charset="0"/>
              </a:rPr>
              <a:t>ru</a:t>
            </a:r>
            <a:r>
              <a:rPr lang="en-US" sz="2400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sz="2400" dirty="0" smtClean="0">
                <a:latin typeface="Corbel" pitchFamily="34" charset="0"/>
                <a:cs typeface="Consolas" pitchFamily="49" charset="0"/>
              </a:rPr>
              <a:t>активно пользуются практикующие врачи</a:t>
            </a:r>
            <a:endParaRPr lang="ru-RU" sz="2400" dirty="0" smtClean="0">
              <a:latin typeface="Corbel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6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Информационный массив</a:t>
            </a:r>
            <a:endParaRPr lang="ru-RU" sz="3200" dirty="0">
              <a:solidFill>
                <a:srgbClr val="003333"/>
              </a:solidFill>
              <a:latin typeface="Corbel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1500"/>
            <a:ext cx="9144000" cy="1588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99592" y="1448991"/>
            <a:ext cx="720080" cy="4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 algn="just">
              <a:buClr>
                <a:srgbClr val="00933B"/>
              </a:buClr>
              <a:buSzPct val="130000"/>
            </a:pPr>
            <a:r>
              <a:rPr lang="ru-RU" sz="2400" dirty="0" smtClean="0">
                <a:latin typeface="Corbel" pitchFamily="34" charset="0"/>
                <a:cs typeface="Consolas" pitchFamily="49" charset="0"/>
              </a:rPr>
              <a:t>ЕГК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27584" y="1881039"/>
            <a:ext cx="7848872" cy="334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0" bIns="46800" anchor="t">
            <a:spAutoFit/>
          </a:bodyPr>
          <a:lstStyle/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ведется с </a:t>
            </a:r>
            <a:r>
              <a:rPr lang="ru-RU" dirty="0" smtClean="0">
                <a:latin typeface="+mn-lt"/>
                <a:cs typeface="Consolas" pitchFamily="49" charset="0"/>
              </a:rPr>
              <a:t>1996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 г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наиболее полно описывает аптечный ассортимент</a:t>
            </a:r>
            <a:endParaRPr lang="ru-RU" dirty="0" smtClean="0">
              <a:latin typeface="Corbel" pitchFamily="34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в нем представлены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лекарственные средства, БАД,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косметика, медицинская техника,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лекарственные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растения и др.</a:t>
            </a:r>
            <a:endParaRPr lang="ru-RU" dirty="0" smtClean="0">
              <a:latin typeface="Corbel" pitchFamily="34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унифицирует информацию о медикаментах в любых информационных системах</a:t>
            </a: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(СУДТ аптек, сайты, мобильные приложения)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 smtClean="0">
                <a:latin typeface="Corbel" pitchFamily="34" charset="0"/>
                <a:cs typeface="Consolas" pitchFamily="49" charset="0"/>
              </a:rPr>
              <a:t> информация в справочник вносится бесплатно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содержит информацию о </a:t>
            </a:r>
            <a:r>
              <a:rPr lang="ru-RU" dirty="0" smtClean="0">
                <a:latin typeface="+mn-lt"/>
                <a:cs typeface="Consolas" pitchFamily="49" charset="0"/>
              </a:rPr>
              <a:t>82 </a:t>
            </a:r>
            <a:r>
              <a:rPr lang="ru-RU" dirty="0" smtClean="0">
                <a:latin typeface="+mn-lt"/>
                <a:cs typeface="Consolas" pitchFamily="49" charset="0"/>
              </a:rPr>
              <a:t>000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 упаковок и </a:t>
            </a:r>
            <a:r>
              <a:rPr lang="ru-RU" dirty="0" smtClean="0">
                <a:latin typeface="+mn-lt"/>
                <a:cs typeface="Consolas" pitchFamily="49" charset="0"/>
              </a:rPr>
              <a:t>18 000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 торговых наименований</a:t>
            </a:r>
          </a:p>
        </p:txBody>
      </p:sp>
    </p:spTree>
    <p:extLst>
      <p:ext uri="{BB962C8B-B14F-4D97-AF65-F5344CB8AC3E}">
        <p14:creationId xmlns:p14="http://schemas.microsoft.com/office/powerpoint/2010/main" val="39104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Сервисы </a:t>
            </a:r>
            <a:r>
              <a:rPr lang="ru-RU" sz="3200" dirty="0" err="1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АптекаМос</a:t>
            </a:r>
            <a:r>
              <a:rPr lang="ru-RU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 для телемедицины</a:t>
            </a:r>
            <a:endParaRPr lang="ru-RU" sz="3200" dirty="0">
              <a:solidFill>
                <a:srgbClr val="003333"/>
              </a:solidFill>
              <a:latin typeface="Corbel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1500"/>
            <a:ext cx="9144000" cy="1588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95536" y="4080188"/>
            <a:ext cx="8568952" cy="251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0" bIns="46800" anchor="t">
            <a:spAutoFit/>
          </a:bodyPr>
          <a:lstStyle/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поиск лекарств по МНН и торговым наименованиям</a:t>
            </a:r>
            <a:endParaRPr lang="ru-RU" sz="1400" dirty="0">
              <a:latin typeface="Corbel" pitchFamily="34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 smtClean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>
                <a:latin typeface="Corbel" pitchFamily="34" charset="0"/>
                <a:cs typeface="Consolas" pitchFamily="49" charset="0"/>
              </a:rPr>
              <a:t>просмотр цен на список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лекарств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подбор аналогов препаратов по МНН или </a:t>
            </a:r>
            <a:r>
              <a:rPr lang="ru-RU" dirty="0" err="1" smtClean="0">
                <a:latin typeface="Corbel" pitchFamily="34" charset="0"/>
                <a:cs typeface="Consolas" pitchFamily="49" charset="0"/>
              </a:rPr>
              <a:t>фармгруппам</a:t>
            </a:r>
            <a:endParaRPr lang="ru-RU" dirty="0" smtClean="0">
              <a:latin typeface="Corbel" pitchFamily="34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поиск лекарств по МКБ-</a:t>
            </a:r>
            <a:r>
              <a:rPr lang="ru-RU" dirty="0" smtClean="0">
                <a:latin typeface="+mn-lt"/>
                <a:cs typeface="Arial"/>
              </a:rPr>
              <a:t>10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, АТХ и заболеваниям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поиск аптек по регионам, городам, округам и районам Москвы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поиск аптек по метро</a:t>
            </a:r>
            <a:endParaRPr lang="ru-RU" dirty="0">
              <a:latin typeface="Corbel" pitchFamily="34" charset="0"/>
              <a:cs typeface="Consolas" pitchFamily="49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55576" y="3648140"/>
            <a:ext cx="1944216" cy="4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 algn="just">
              <a:buClr>
                <a:srgbClr val="00933B"/>
              </a:buClr>
              <a:buSzPct val="130000"/>
            </a:pPr>
            <a:r>
              <a:rPr lang="ru-RU" sz="2400" dirty="0" smtClean="0">
                <a:solidFill>
                  <a:srgbClr val="000000"/>
                </a:solidFill>
                <a:latin typeface="Corbel" pitchFamily="34" charset="0"/>
                <a:cs typeface="Consolas" pitchFamily="49" charset="0"/>
              </a:rPr>
              <a:t>Возможности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179512" y="836712"/>
            <a:ext cx="504056" cy="504056"/>
          </a:xfrm>
          <a:prstGeom prst="ellipse">
            <a:avLst/>
          </a:prstGeom>
          <a:noFill/>
          <a:ln>
            <a:solidFill>
              <a:srgbClr val="00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rgbClr val="003333"/>
                </a:solidFill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55576" y="908720"/>
            <a:ext cx="2232248" cy="4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6800" anchor="t">
            <a:spAutoFit/>
          </a:bodyPr>
          <a:lstStyle/>
          <a:p>
            <a:pPr algn="just">
              <a:buClr>
                <a:srgbClr val="00933B"/>
              </a:buClr>
              <a:buSzPct val="130000"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Аптека</a:t>
            </a:r>
            <a:r>
              <a:rPr lang="ru-RU" sz="2400" dirty="0" err="1" smtClean="0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Мос</a:t>
            </a:r>
            <a:r>
              <a:rPr lang="en-US" sz="2400" dirty="0" smtClean="0">
                <a:solidFill>
                  <a:srgbClr val="FF0000"/>
                </a:solidFill>
                <a:latin typeface="Corbel" pitchFamily="34" charset="0"/>
                <a:cs typeface="Consolas" pitchFamily="49" charset="0"/>
              </a:rPr>
              <a:t>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Consolas" pitchFamily="49" charset="0"/>
              </a:rPr>
              <a:t>АПИ</a:t>
            </a:r>
            <a:endParaRPr lang="ru-RU" sz="2400" dirty="0" smtClean="0">
              <a:solidFill>
                <a:srgbClr val="000000"/>
              </a:solidFill>
              <a:latin typeface="Corbel" pitchFamily="34" charset="0"/>
              <a:cs typeface="Consolas" pitchFamily="49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95536" y="1349693"/>
            <a:ext cx="8568952" cy="21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0" bIns="46800" anchor="t">
            <a:spAutoFit/>
          </a:bodyPr>
          <a:lstStyle/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может быть использован для реализации системы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поиска </a:t>
            </a:r>
            <a:r>
              <a:rPr lang="ru-RU" dirty="0">
                <a:latin typeface="Corbel" pitchFamily="34" charset="0"/>
                <a:cs typeface="Consolas" pitchFamily="49" charset="0"/>
              </a:rPr>
              <a:t>лекарств в телемедицинском ПО (веб-сайты, мобильные приложения)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возвращает «чистые» данные (без графического интерфейса)</a:t>
            </a:r>
          </a:p>
          <a:p>
            <a:pPr>
              <a:lnSpc>
                <a:spcPct val="150000"/>
              </a:lnSpc>
              <a:buClr>
                <a:srgbClr val="00933B"/>
              </a:buClr>
              <a:buSzPct val="130000"/>
              <a:buFont typeface="Arial" pitchFamily="34" charset="0"/>
              <a:buChar char="•"/>
            </a:pPr>
            <a:r>
              <a:rPr lang="ru-RU" dirty="0">
                <a:latin typeface="Corbel" pitchFamily="34" charset="0"/>
                <a:cs typeface="Consolas" pitchFamily="49" charset="0"/>
              </a:rPr>
              <a:t> позволяет реализовать собственный внешний вид поиска и просмотра цен на </a:t>
            </a:r>
            <a:r>
              <a:rPr lang="ru-RU" dirty="0" smtClean="0">
                <a:latin typeface="Corbel" pitchFamily="34" charset="0"/>
                <a:cs typeface="Consolas" pitchFamily="49" charset="0"/>
              </a:rPr>
              <a:t>лекарства</a:t>
            </a:r>
            <a:endParaRPr lang="ru-RU" dirty="0">
              <a:latin typeface="Corbel" pitchFamily="34" charset="0"/>
              <a:cs typeface="Consolas" pitchFamily="49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79512" y="3576132"/>
            <a:ext cx="504056" cy="504056"/>
          </a:xfrm>
          <a:prstGeom prst="ellipse">
            <a:avLst/>
          </a:prstGeom>
          <a:noFill/>
          <a:ln>
            <a:solidFill>
              <a:srgbClr val="009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rgbClr val="003333"/>
                </a:solidFill>
                <a:ea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136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Сотрудничество</a:t>
            </a:r>
            <a:r>
              <a:rPr lang="en-US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с </a:t>
            </a:r>
            <a:r>
              <a:rPr lang="en-US" sz="3200" dirty="0" err="1" smtClean="0">
                <a:solidFill>
                  <a:srgbClr val="003333"/>
                </a:solidFill>
                <a:latin typeface="Corbel" pitchFamily="34" charset="0"/>
                <a:ea typeface="+mj-ea"/>
                <a:cs typeface="Tahoma" pitchFamily="34" charset="0"/>
              </a:rPr>
              <a:t>AptekaMos.ru</a:t>
            </a:r>
            <a:endParaRPr lang="ru-RU" sz="3200" dirty="0">
              <a:solidFill>
                <a:srgbClr val="003333"/>
              </a:solidFill>
              <a:latin typeface="Corbel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1500"/>
            <a:ext cx="9144000" cy="1588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2276872"/>
            <a:ext cx="892899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+</a:t>
            </a:r>
            <a:r>
              <a:rPr lang="en-US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7 (495) </a:t>
            </a:r>
            <a:r>
              <a:rPr lang="ru-RU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960</a:t>
            </a:r>
            <a:r>
              <a:rPr lang="en-US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-</a:t>
            </a:r>
            <a:r>
              <a:rPr lang="ru-RU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54</a:t>
            </a:r>
            <a:r>
              <a:rPr lang="en-US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-</a:t>
            </a:r>
            <a:r>
              <a:rPr lang="ru-RU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34</a:t>
            </a:r>
            <a:endParaRPr lang="en-US" sz="3200" dirty="0">
              <a:solidFill>
                <a:srgbClr val="003333"/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003333"/>
                </a:solidFill>
                <a:latin typeface="Corbel" pitchFamily="34" charset="0"/>
                <a:ea typeface="Tahoma" pitchFamily="34" charset="0"/>
                <a:cs typeface="Tahoma" pitchFamily="34" charset="0"/>
                <a:hlinkClick r:id="rId2"/>
              </a:rPr>
              <a:t>lva</a:t>
            </a:r>
            <a:r>
              <a:rPr lang="en-US" sz="3200" dirty="0" smtClean="0">
                <a:solidFill>
                  <a:srgbClr val="003333"/>
                </a:solidFill>
                <a:latin typeface="Corbel" pitchFamily="34" charset="0"/>
                <a:ea typeface="Tahoma" pitchFamily="34" charset="0"/>
                <a:cs typeface="Tahoma" pitchFamily="34" charset="0"/>
                <a:hlinkClick r:id="rId2"/>
              </a:rPr>
              <a:t>@aptekamos.ru</a:t>
            </a:r>
            <a:endParaRPr lang="ru-RU" sz="3200" dirty="0" smtClean="0">
              <a:solidFill>
                <a:srgbClr val="003333"/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endParaRPr lang="en-US" sz="3200" dirty="0" smtClean="0">
              <a:solidFill>
                <a:srgbClr val="0033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Стенд </a:t>
            </a:r>
            <a:r>
              <a:rPr lang="en-US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5</a:t>
            </a:r>
            <a:r>
              <a:rPr lang="ru-RU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-0</a:t>
            </a:r>
            <a:r>
              <a:rPr lang="en-US" sz="3200" dirty="0" smtClean="0">
                <a:solidFill>
                  <a:srgbClr val="003333"/>
                </a:solidFill>
                <a:latin typeface="+mn-lt"/>
                <a:ea typeface="Tahoma" pitchFamily="34" charset="0"/>
                <a:cs typeface="Tahoma" pitchFamily="34" charset="0"/>
              </a:rPr>
              <a:t>4</a:t>
            </a:r>
            <a:endParaRPr lang="ru-RU" sz="3200" dirty="0">
              <a:solidFill>
                <a:srgbClr val="003333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02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326</Words>
  <Application>Microsoft Macintosh PowerPoint</Application>
  <PresentationFormat>Экран (4:3)</PresentationFormat>
  <Paragraphs>46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IT-решения для населения в области фармации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 "Московские аптеки"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Российском национальном конгрессе «Человек и лекарство»</dc:title>
  <dc:creator>Василий А. Лактионов</dc:creator>
  <cp:lastModifiedBy>Василий А. Лактионов</cp:lastModifiedBy>
  <cp:revision>210</cp:revision>
  <dcterms:created xsi:type="dcterms:W3CDTF">2011-11-29T06:21:28Z</dcterms:created>
  <dcterms:modified xsi:type="dcterms:W3CDTF">2017-04-11T13:30:45Z</dcterms:modified>
  <cp:version>1</cp:version>
</cp:coreProperties>
</file>